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1" r:id="rId5"/>
    <p:sldId id="261" r:id="rId6"/>
    <p:sldId id="292" r:id="rId7"/>
    <p:sldId id="293" r:id="rId8"/>
    <p:sldId id="262" r:id="rId9"/>
    <p:sldId id="263" r:id="rId10"/>
    <p:sldId id="264" r:id="rId11"/>
    <p:sldId id="265" r:id="rId12"/>
    <p:sldId id="266" r:id="rId13"/>
    <p:sldId id="267" r:id="rId14"/>
    <p:sldId id="294" r:id="rId15"/>
    <p:sldId id="295" r:id="rId16"/>
    <p:sldId id="268" r:id="rId17"/>
    <p:sldId id="269" r:id="rId18"/>
    <p:sldId id="270" r:id="rId19"/>
    <p:sldId id="271" r:id="rId20"/>
    <p:sldId id="272" r:id="rId21"/>
    <p:sldId id="276" r:id="rId22"/>
    <p:sldId id="260" r:id="rId23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4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8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28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6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35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6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6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6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9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55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40BD-7B4B-481F-BFE7-57B9A4E08B3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4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entralbedfordshire.gov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5" y="667435"/>
            <a:ext cx="2846179" cy="3128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510" y="3795513"/>
            <a:ext cx="113884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Tahoma" panose="020B0604030504040204" pitchFamily="34" charset="0"/>
                <a:cs typeface="Tahoma" panose="020B0604030504040204" pitchFamily="34" charset="0"/>
              </a:rPr>
              <a:t>The Legal Test for an EHC Needs Assessment –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Tahoma" panose="020B0604030504040204" pitchFamily="34" charset="0"/>
                <a:cs typeface="Tahoma" panose="020B0604030504040204" pitchFamily="34" charset="0"/>
              </a:rPr>
              <a:t>Entitlement and Provision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21 March 2018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SNAP Parent Carer Forum Conference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Hayley Mason – Senior Solicitor</a:t>
            </a:r>
          </a:p>
        </p:txBody>
      </p:sp>
    </p:spTree>
    <p:extLst>
      <p:ext uri="{BB962C8B-B14F-4D97-AF65-F5344CB8AC3E}">
        <p14:creationId xmlns:p14="http://schemas.microsoft.com/office/powerpoint/2010/main" val="3713058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7D0DE3-AD80-4621-A9EE-2643F67E3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BB365E-2FD4-47C6-986E-59ABDCC7460B}"/>
              </a:ext>
            </a:extLst>
          </p:cNvPr>
          <p:cNvSpPr/>
          <p:nvPr/>
        </p:nvSpPr>
        <p:spPr>
          <a:xfrm>
            <a:off x="2541982" y="794361"/>
            <a:ext cx="7108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Legal Test for an EHC Needs Assessment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DE695-6772-4FDD-B567-EC7917B85405}"/>
              </a:ext>
            </a:extLst>
          </p:cNvPr>
          <p:cNvSpPr/>
          <p:nvPr/>
        </p:nvSpPr>
        <p:spPr>
          <a:xfrm>
            <a:off x="1040690" y="1269651"/>
            <a:ext cx="54665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u="sng" dirty="0">
                <a:ea typeface="Tahoma" panose="020B0604030504040204" pitchFamily="34" charset="0"/>
                <a:cs typeface="Tahoma" panose="020B0604030504040204" pitchFamily="34" charset="0"/>
              </a:rPr>
              <a:t>The Legal Test has </a:t>
            </a:r>
            <a:r>
              <a:rPr lang="en-GB" sz="2400" b="1" u="sng" dirty="0"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GB" sz="2400" u="sng" dirty="0">
                <a:ea typeface="Tahoma" panose="020B0604030504040204" pitchFamily="34" charset="0"/>
                <a:cs typeface="Tahoma" panose="020B0604030504040204" pitchFamily="34" charset="0"/>
              </a:rPr>
              <a:t> changed.</a:t>
            </a:r>
          </a:p>
          <a:p>
            <a:pPr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Under S36(8) of the Children &amp; Families Act 2014: the Local Authority </a:t>
            </a:r>
            <a:r>
              <a:rPr lang="en-GB" sz="2400" u="sng" dirty="0"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secure an EHC Needs assessment for a child/young person if the Authority is of the opinion that : -</a:t>
            </a:r>
          </a:p>
          <a:p>
            <a:pPr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lphaLcParenBoth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The child or young person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special educational needs; and</a:t>
            </a:r>
          </a:p>
          <a:p>
            <a:pPr marL="457200" indent="-457200">
              <a:buAutoNum type="alphaLcParenBoth"/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lphaLcParenBoth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en-GB" sz="2400" u="sng" dirty="0">
                <a:ea typeface="Tahoma" panose="020B0604030504040204" pitchFamily="34" charset="0"/>
                <a:cs typeface="Tahoma" panose="020B0604030504040204" pitchFamily="34" charset="0"/>
              </a:rPr>
              <a:t>necessary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GB" sz="2400" u="sng" dirty="0">
                <a:ea typeface="Tahoma" panose="020B0604030504040204" pitchFamily="34" charset="0"/>
                <a:cs typeface="Tahoma" panose="020B0604030504040204" pitchFamily="34" charset="0"/>
              </a:rPr>
              <a:t>special educational provision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to be made for the child or young person in accordance with an EHC Plan.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1B3669-C767-440B-9371-C66470A5A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42" y="2229908"/>
            <a:ext cx="3353375" cy="2870489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319775A-E943-42B1-B40E-B891916E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2946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4CBF1C-71C9-4AEB-A951-CB144130C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" y="1959428"/>
            <a:ext cx="3519518" cy="3503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7B29A6-54F5-4F2A-9827-39A38C10E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2BF93B-9D66-4E98-819A-83A617FE72F2}"/>
              </a:ext>
            </a:extLst>
          </p:cNvPr>
          <p:cNvSpPr/>
          <p:nvPr/>
        </p:nvSpPr>
        <p:spPr>
          <a:xfrm>
            <a:off x="4473924" y="806560"/>
            <a:ext cx="3323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What is ‘necessary’?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F4EA8-03EC-4D27-8AA2-6DCAB2DE79F3}"/>
              </a:ext>
            </a:extLst>
          </p:cNvPr>
          <p:cNvSpPr/>
          <p:nvPr/>
        </p:nvSpPr>
        <p:spPr>
          <a:xfrm>
            <a:off x="2861003" y="1833255"/>
            <a:ext cx="758833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Unhelpful for parents but there is no set “list”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The word ‘necessary’ falls somewhere between really useful and essential. </a:t>
            </a:r>
            <a:r>
              <a:rPr lang="en-GB" i="1" dirty="0">
                <a:ea typeface="Tahoma" panose="020B0604030504040204" pitchFamily="34" charset="0"/>
                <a:cs typeface="Tahoma" panose="020B0604030504040204" pitchFamily="34" charset="0"/>
              </a:rPr>
              <a:t>Buckinghamshire County Council v HW (SEN) [2013] UKUT 0470 (AAC)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What is ‘necessary’ is a matter to be deduced rather than defined. It’s determination will vary according to circumstances of the particular case and may well involve a considerable degree of judgement. </a:t>
            </a:r>
            <a:r>
              <a:rPr lang="en-GB" sz="1600" i="1" dirty="0">
                <a:ea typeface="Tahoma" panose="020B0604030504040204" pitchFamily="34" charset="0"/>
                <a:cs typeface="Tahoma" panose="020B0604030504040204" pitchFamily="34" charset="0"/>
              </a:rPr>
              <a:t>Hertfordshire County Council v (1) MC &amp; (2) KC SEN [2016] UKUT 385 (AAC)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i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It does mean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requests must be considered.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5587F61-74E8-4164-9770-9D3B1F75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291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99AC567-538B-4C9A-B21A-EC77BEDFE3F5}"/>
              </a:ext>
            </a:extLst>
          </p:cNvPr>
          <p:cNvSpPr/>
          <p:nvPr/>
        </p:nvSpPr>
        <p:spPr>
          <a:xfrm>
            <a:off x="2465620" y="1502197"/>
            <a:ext cx="6828312" cy="1056345"/>
          </a:xfrm>
          <a:prstGeom prst="wedgeEllipseCallout">
            <a:avLst>
              <a:gd name="adj1" fmla="val -49264"/>
              <a:gd name="adj2" fmla="val 7714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3942B2F1-BBF0-4BB8-9EBD-2738CB4E6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70" y="2706171"/>
            <a:ext cx="1940174" cy="33788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D02424-ADFA-4BC1-8A6A-49C6997F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CEEC34-D4F8-4A91-B8E0-9089A6D1623F}"/>
              </a:ext>
            </a:extLst>
          </p:cNvPr>
          <p:cNvSpPr/>
          <p:nvPr/>
        </p:nvSpPr>
        <p:spPr>
          <a:xfrm>
            <a:off x="3260454" y="803966"/>
            <a:ext cx="5750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Further examples of misinformation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09FF05-C32B-4EFB-B3D2-C0EE5362CCD1}"/>
              </a:ext>
            </a:extLst>
          </p:cNvPr>
          <p:cNvSpPr/>
          <p:nvPr/>
        </p:nvSpPr>
        <p:spPr>
          <a:xfrm>
            <a:off x="2859600" y="1813779"/>
            <a:ext cx="7374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“You don’t need an EHC Plan for that, that is Social Care”.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FBCB9-3A52-4A34-8906-8516D77FFC01}"/>
              </a:ext>
            </a:extLst>
          </p:cNvPr>
          <p:cNvSpPr/>
          <p:nvPr/>
        </p:nvSpPr>
        <p:spPr>
          <a:xfrm>
            <a:off x="2731132" y="2903195"/>
            <a:ext cx="7374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Special Educational Provision has been redefined.</a:t>
            </a:r>
          </a:p>
          <a:p>
            <a:pPr>
              <a:defRPr/>
            </a:pPr>
            <a:endParaRPr lang="en-GB" sz="2400" b="1" u="sn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428A37-27C1-4B80-B048-8648ED8EBF58}"/>
              </a:ext>
            </a:extLst>
          </p:cNvPr>
          <p:cNvSpPr/>
          <p:nvPr/>
        </p:nvSpPr>
        <p:spPr>
          <a:xfrm>
            <a:off x="3040083" y="3657268"/>
            <a:ext cx="56793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400" i="1" dirty="0">
                <a:ea typeface="Tahoma" panose="020B0604030504040204" pitchFamily="34" charset="0"/>
                <a:cs typeface="Tahoma" panose="020B0604030504040204" pitchFamily="34" charset="0"/>
              </a:rPr>
              <a:t>“Healthcare provision or social care provision </a:t>
            </a:r>
            <a:r>
              <a:rPr lang="en-GB" sz="2400" i="1" u="sng" dirty="0">
                <a:ea typeface="Tahoma" panose="020B0604030504040204" pitchFamily="34" charset="0"/>
                <a:cs typeface="Tahoma" panose="020B0604030504040204" pitchFamily="34" charset="0"/>
              </a:rPr>
              <a:t>which educated or trains</a:t>
            </a:r>
            <a:r>
              <a:rPr lang="en-GB" sz="2400" i="1" dirty="0">
                <a:ea typeface="Tahoma" panose="020B0604030504040204" pitchFamily="34" charset="0"/>
                <a:cs typeface="Tahoma" panose="020B0604030504040204" pitchFamily="34" charset="0"/>
              </a:rPr>
              <a:t> a child or young person is to be treated as special educational provision (instead of healthcare provision or social care provision)”.</a:t>
            </a:r>
          </a:p>
          <a:p>
            <a:pPr algn="just">
              <a:defRPr/>
            </a:pP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21(5) of The Children and Families Act 2014.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BF9E35-7795-4DAC-915A-FABB1A7B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19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ADF45-FD7C-4708-AB74-D710099C9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9982A9-A1D6-4702-B04C-276B639C955E}"/>
              </a:ext>
            </a:extLst>
          </p:cNvPr>
          <p:cNvSpPr/>
          <p:nvPr/>
        </p:nvSpPr>
        <p:spPr>
          <a:xfrm>
            <a:off x="2480590" y="803966"/>
            <a:ext cx="7310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What about high-functioning Autism children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who are not visibly failing?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87314C-7549-436D-AEBF-C69D9C0BF2F6}"/>
              </a:ext>
            </a:extLst>
          </p:cNvPr>
          <p:cNvSpPr/>
          <p:nvPr/>
        </p:nvSpPr>
        <p:spPr>
          <a:xfrm>
            <a:off x="5189244" y="2242963"/>
            <a:ext cx="5450902" cy="3500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Para 6.23 Code of Practice</a:t>
            </a:r>
          </a:p>
          <a:p>
            <a:pPr algn="just">
              <a:defRPr/>
            </a:pPr>
            <a:endParaRPr lang="en-GB" sz="11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GB" sz="2000" i="1" dirty="0">
                <a:ea typeface="Tahoma" panose="020B0604030504040204" pitchFamily="34" charset="0"/>
                <a:cs typeface="Tahoma" panose="020B0604030504040204" pitchFamily="34" charset="0"/>
              </a:rPr>
              <a:t>“It should not be assumed that attainment in line with chronological age means that there is no learning difficulty or disability. Some learning difficulties occur across a range of cognitive ability and left unaddressed may lead to frustration, which may manifest itself as disaffection, emotional or behavioural difficulties”.</a:t>
            </a:r>
          </a:p>
          <a:p>
            <a:pPr algn="just">
              <a:defRPr/>
            </a:pPr>
            <a:endParaRPr lang="en-GB" sz="105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Hertfordshire County Council v (1) MC &amp; (2) KC SEN 2016 UKUT 385 (AAC)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74095E1-EE41-40E9-8BC4-3ECFE8CB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 dirty="0"/>
          </a:p>
        </p:txBody>
      </p:sp>
      <p:pic>
        <p:nvPicPr>
          <p:cNvPr id="10" name="Picture 9" descr="A close up of a street sign on a pole&#10;&#10;Description generated with very high confidence">
            <a:extLst>
              <a:ext uri="{FF2B5EF4-FFF2-40B4-BE49-F238E27FC236}">
                <a16:creationId xmlns:a16="http://schemas.microsoft.com/office/drawing/2014/main" id="{D3A25418-A6FF-4517-8F30-9AABE6E5E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76" y="2378620"/>
            <a:ext cx="3269691" cy="3269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0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5D85F-FA06-4CA7-A734-510525156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Many students with Dyslexia/Dyscalculia do have an EHC Plan</a:t>
            </a:r>
          </a:p>
          <a:p>
            <a:r>
              <a:rPr lang="en-GB" dirty="0"/>
              <a:t>Addressed at annual conference.</a:t>
            </a:r>
          </a:p>
          <a:p>
            <a:r>
              <a:rPr lang="en-GB" dirty="0"/>
              <a:t>Updated on BDA website.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D123F-1070-49CF-878B-57D1F6297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4800FD-96EA-4163-9783-EA615B1B2465}"/>
              </a:ext>
            </a:extLst>
          </p:cNvPr>
          <p:cNvSpPr txBox="1"/>
          <p:nvPr/>
        </p:nvSpPr>
        <p:spPr>
          <a:xfrm>
            <a:off x="4828666" y="856232"/>
            <a:ext cx="253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true classic…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67CAE52-8CB4-49B7-BA48-9207DED17B2E}"/>
              </a:ext>
            </a:extLst>
          </p:cNvPr>
          <p:cNvSpPr/>
          <p:nvPr/>
        </p:nvSpPr>
        <p:spPr>
          <a:xfrm>
            <a:off x="2517569" y="1825360"/>
            <a:ext cx="6545837" cy="16933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We don’t provide EHC Plans for specific learning difficulties i.e. Dyslexia</a:t>
            </a:r>
          </a:p>
        </p:txBody>
      </p:sp>
    </p:spTree>
    <p:extLst>
      <p:ext uri="{BB962C8B-B14F-4D97-AF65-F5344CB8AC3E}">
        <p14:creationId xmlns:p14="http://schemas.microsoft.com/office/powerpoint/2010/main" val="26879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8824-49BF-46D0-9094-C9F97C969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All parents who want to end up with an EHC Plan, the first step is the request for an EHC Needs Assessment.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you cannot get past this hurdle, you cannot </a:t>
            </a:r>
          </a:p>
          <a:p>
            <a:pPr marL="0" indent="0">
              <a:buNone/>
            </a:pPr>
            <a:r>
              <a:rPr lang="en-GB" dirty="0"/>
              <a:t>get an EHC Plan.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1A353-9983-4BB5-9E04-FB087E567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5D3C69-3B5E-408A-B292-ED31E24B6349}"/>
              </a:ext>
            </a:extLst>
          </p:cNvPr>
          <p:cNvSpPr/>
          <p:nvPr/>
        </p:nvSpPr>
        <p:spPr>
          <a:xfrm>
            <a:off x="2142442" y="808239"/>
            <a:ext cx="740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But the system is reliant on parents applying…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E8B639-4D68-462C-8D8D-157FCA2BB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25" y="2664195"/>
            <a:ext cx="3578839" cy="35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ck that is on a white surface&#10;&#10;Description generated with high confidence">
            <a:extLst>
              <a:ext uri="{FF2B5EF4-FFF2-40B4-BE49-F238E27FC236}">
                <a16:creationId xmlns:a16="http://schemas.microsoft.com/office/drawing/2014/main" id="{179DC444-BF22-4E19-A1E8-2EE02606D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51" y="1648089"/>
            <a:ext cx="4052660" cy="4052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94210D-A039-4F49-B17D-DE6653EC3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F0D042-0D79-4594-BB5E-C18229586CD9}"/>
              </a:ext>
            </a:extLst>
          </p:cNvPr>
          <p:cNvSpPr/>
          <p:nvPr/>
        </p:nvSpPr>
        <p:spPr>
          <a:xfrm>
            <a:off x="5194476" y="625837"/>
            <a:ext cx="1882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Timescales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51DB6-B2E3-4BD4-8108-203609421283}"/>
              </a:ext>
            </a:extLst>
          </p:cNvPr>
          <p:cNvSpPr/>
          <p:nvPr/>
        </p:nvSpPr>
        <p:spPr>
          <a:xfrm>
            <a:off x="279061" y="1798199"/>
            <a:ext cx="743796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Once parents have requested an EHC Needs Assessment</a:t>
            </a:r>
          </a:p>
          <a:p>
            <a:pPr>
              <a:defRPr/>
            </a:pPr>
            <a:endParaRPr lang="en-GB" sz="7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LA have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6 weeks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to make a decision (if answer is no – Parental Appeal to the SEND Tribunal).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16 weeks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LA must make decision whether to issue EHC Plan or not (if answer is no – Parental Appeal to the SEND Tribunal).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LA must issue a Draft Plan at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18 weeks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- Parent has 15 days for comment.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Finalisation of EHC Plan is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20 weeks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from the EHC Needs Assessment request (if unhappy with content – Parental Appeal).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92DD566-169B-4588-A324-A99D874C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DDDE4-D6DA-42EF-AD4E-87AF81855BAA}"/>
              </a:ext>
            </a:extLst>
          </p:cNvPr>
          <p:cNvSpPr/>
          <p:nvPr/>
        </p:nvSpPr>
        <p:spPr>
          <a:xfrm>
            <a:off x="-154380" y="5841683"/>
            <a:ext cx="11835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These deadlines should not be extended. If the LA miss a deadline this is easily resolved by a simple Pre-Action letter.</a:t>
            </a:r>
            <a:endParaRPr lang="en-GB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4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D46525-A76E-454C-A362-6AC46D874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C8B2B0-3A31-4485-AB82-EF693A928867}"/>
              </a:ext>
            </a:extLst>
          </p:cNvPr>
          <p:cNvSpPr/>
          <p:nvPr/>
        </p:nvSpPr>
        <p:spPr>
          <a:xfrm>
            <a:off x="3607511" y="625837"/>
            <a:ext cx="505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EHC Needs Assessment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715E49-7AC8-416A-969A-44500AA28E4A}"/>
              </a:ext>
            </a:extLst>
          </p:cNvPr>
          <p:cNvSpPr/>
          <p:nvPr/>
        </p:nvSpPr>
        <p:spPr>
          <a:xfrm>
            <a:off x="5355771" y="1985808"/>
            <a:ext cx="57714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ea typeface="Tahoma" panose="020B0604030504040204" pitchFamily="34" charset="0"/>
                <a:cs typeface="Tahoma" panose="020B0604030504040204" pitchFamily="34" charset="0"/>
              </a:rPr>
              <a:t>The list of assessments which should be undertaken for a new EHCP </a:t>
            </a:r>
          </a:p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(Regulation 6 of The Special Educational Needs &amp; Disability Regulations 2014 No1330)</a:t>
            </a:r>
            <a:r>
              <a:rPr lang="en-GB" sz="32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defRPr/>
            </a:pPr>
            <a:r>
              <a:rPr lang="en-GB" sz="2800" dirty="0">
                <a:ea typeface="Tahoma" panose="020B0604030504040204" pitchFamily="34" charset="0"/>
                <a:cs typeface="Tahoma" panose="020B0604030504040204" pitchFamily="34" charset="0"/>
              </a:rPr>
              <a:t>is the same as a transfer from a Statement to an EHCP </a:t>
            </a:r>
          </a:p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(Regulation 18 of the Children &amp; Families Transitional &amp; Savings Provision) (No2 Order) 2014 No 2270).</a:t>
            </a:r>
            <a:endParaRPr lang="en-GB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9857046-96DF-445B-9810-F12422B3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9A5BDC-F2F3-408E-8DCD-5C4AC3344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92" y="1630352"/>
            <a:ext cx="3942566" cy="3942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93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rawing of a face&#10;&#10;Description generated with high confidence">
            <a:extLst>
              <a:ext uri="{FF2B5EF4-FFF2-40B4-BE49-F238E27FC236}">
                <a16:creationId xmlns:a16="http://schemas.microsoft.com/office/drawing/2014/main" id="{24AA66EA-62A0-4569-9CCF-AA1D66662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10" y="3051957"/>
            <a:ext cx="2700985" cy="2446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B28B94-6C64-4576-B9E6-183407C43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DF79C2-631E-4F6D-B2DC-892DE59303D2}"/>
              </a:ext>
            </a:extLst>
          </p:cNvPr>
          <p:cNvSpPr/>
          <p:nvPr/>
        </p:nvSpPr>
        <p:spPr>
          <a:xfrm>
            <a:off x="3716520" y="625837"/>
            <a:ext cx="4838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Who do we need advice from?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79DA6-0332-4BF3-BE6A-0A66C31C6648}"/>
              </a:ext>
            </a:extLst>
          </p:cNvPr>
          <p:cNvSpPr/>
          <p:nvPr/>
        </p:nvSpPr>
        <p:spPr>
          <a:xfrm>
            <a:off x="771896" y="1599337"/>
            <a:ext cx="1043841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Whether you are transferring from a Statement or undergoing an EHC Needs Assessment for the first time a full EHC Needs Assessment needs to be carried out. Needs and Provision should NOT be simply “cut and pasted” from a child's Statement to EHC Plan. </a:t>
            </a:r>
          </a:p>
          <a:p>
            <a:pPr>
              <a:defRPr/>
            </a:pPr>
            <a:endParaRPr lang="en-GB" sz="2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Advice should be provided by: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Parent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Head/SENCO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Medical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Educational Psychological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Social Care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Hearing &amp; visual impairment where relevant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E564523-2F0F-4D6C-9869-D6A0D995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729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C907A-FCAA-4B54-854A-624C12686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C111DD-23D8-4AEB-9DFE-E33146D85695}"/>
              </a:ext>
            </a:extLst>
          </p:cNvPr>
          <p:cNvSpPr/>
          <p:nvPr/>
        </p:nvSpPr>
        <p:spPr>
          <a:xfrm>
            <a:off x="3540991" y="625837"/>
            <a:ext cx="5189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EHC Plan – When You Get 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E055-B73C-4976-BAAC-8CE298E6628A}"/>
              </a:ext>
            </a:extLst>
          </p:cNvPr>
          <p:cNvSpPr/>
          <p:nvPr/>
        </p:nvSpPr>
        <p:spPr>
          <a:xfrm>
            <a:off x="1142038" y="1318163"/>
            <a:ext cx="99871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EHC Plan is a complex twelve section document (as section H is in 2 parts).</a:t>
            </a: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A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– parent’s/child’s views</a:t>
            </a:r>
          </a:p>
          <a:p>
            <a:pPr>
              <a:defRPr/>
            </a:pPr>
            <a:r>
              <a:rPr lang="en-GB" sz="2000" b="1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Section B </a:t>
            </a:r>
            <a:r>
              <a:rPr lang="en-GB" sz="2000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GB" sz="2000" b="1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Child or young person’s Special Educational Needs </a:t>
            </a: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C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Health needs related to their SEN</a:t>
            </a: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D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– Social Care needs related to their SEN</a:t>
            </a:r>
          </a:p>
          <a:p>
            <a:pPr>
              <a:defRPr/>
            </a:pPr>
            <a:r>
              <a:rPr lang="en-GB" sz="2000" b="1" dirty="0">
                <a:highlight>
                  <a:srgbClr val="00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Section E </a:t>
            </a:r>
            <a:r>
              <a:rPr lang="en-GB" sz="2000" dirty="0">
                <a:highlight>
                  <a:srgbClr val="00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– SEN outcomes</a:t>
            </a:r>
          </a:p>
          <a:p>
            <a:pPr>
              <a:defRPr/>
            </a:pPr>
            <a:r>
              <a:rPr lang="en-GB" sz="2000" b="1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Section F – Special Educational Provision</a:t>
            </a: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G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– Health provision</a:t>
            </a: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H1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– Social Care provisions resulting from Section 2 of the Chronically sick &amp; Disabled Persons Act 1970</a:t>
            </a: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H2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– Social Care Provision reasonably required </a:t>
            </a:r>
          </a:p>
          <a:p>
            <a:pPr>
              <a:defRPr/>
            </a:pPr>
            <a:r>
              <a:rPr lang="en-GB" sz="2000" b="1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Section I – Educational Placement</a:t>
            </a:r>
            <a:endParaRPr lang="en-GB" sz="2000" dirty="0">
              <a:highlight>
                <a:srgbClr val="FFFF00"/>
              </a:highligh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J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– Personal Budget </a:t>
            </a: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K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– Appendices and Advice/Information </a:t>
            </a: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CF4E3C-0B8C-4861-826F-5B3793A8A53A}"/>
              </a:ext>
            </a:extLst>
          </p:cNvPr>
          <p:cNvSpPr/>
          <p:nvPr/>
        </p:nvSpPr>
        <p:spPr>
          <a:xfrm>
            <a:off x="1142038" y="1318163"/>
            <a:ext cx="9783116" cy="4401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0C974B-B021-4310-AC13-3F8C0D410EB6}"/>
              </a:ext>
            </a:extLst>
          </p:cNvPr>
          <p:cNvSpPr/>
          <p:nvPr/>
        </p:nvSpPr>
        <p:spPr>
          <a:xfrm>
            <a:off x="1040022" y="5719368"/>
            <a:ext cx="9987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Educational sections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of an EHC Plan are Sections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 B, F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B, F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are the only sections which are legally enforceable </a:t>
            </a: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Right of Appeal to the SEND Tribunal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BF40FD3-847F-4556-A575-C1958576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994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F570BD-FC93-41AA-B40C-A0004641A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38" y="1318162"/>
            <a:ext cx="2997931" cy="3462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5382" y="4801175"/>
            <a:ext cx="8379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MATERIAL CONTAINED IN THIS PRESENTATION IS FOR PERSONAL USE ONLY AND IS NOT TO BE RE-PRODUCED, DISTRIBUTED OR RELIED UPON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678900-FAB7-4B99-B910-FC120676B86B}"/>
              </a:ext>
            </a:extLst>
          </p:cNvPr>
          <p:cNvSpPr/>
          <p:nvPr/>
        </p:nvSpPr>
        <p:spPr>
          <a:xfrm>
            <a:off x="4750083" y="869316"/>
            <a:ext cx="2840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Tahoma" panose="020B0604030504040204" pitchFamily="34" charset="0"/>
                <a:cs typeface="Tahoma" panose="020B0604030504040204" pitchFamily="34" charset="0"/>
              </a:rPr>
              <a:t>Please note: </a:t>
            </a:r>
          </a:p>
        </p:txBody>
      </p:sp>
    </p:spTree>
    <p:extLst>
      <p:ext uri="{BB962C8B-B14F-4D97-AF65-F5344CB8AC3E}">
        <p14:creationId xmlns:p14="http://schemas.microsoft.com/office/powerpoint/2010/main" val="1822605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3151B4C-8A30-4B2A-A699-EE5EBEA62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5390">
            <a:off x="1254009" y="1924621"/>
            <a:ext cx="2492532" cy="3360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282C19-1B31-4A89-8558-5D10C24F3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3AD07-301A-4F88-AC16-097109B3BB7A}"/>
              </a:ext>
            </a:extLst>
          </p:cNvPr>
          <p:cNvSpPr/>
          <p:nvPr/>
        </p:nvSpPr>
        <p:spPr>
          <a:xfrm>
            <a:off x="3540991" y="625837"/>
            <a:ext cx="5189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EHC Plan – When You Get 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8F5B1-9DDC-43D9-8AB7-FC4AFE97CA84}"/>
              </a:ext>
            </a:extLst>
          </p:cNvPr>
          <p:cNvSpPr/>
          <p:nvPr/>
        </p:nvSpPr>
        <p:spPr>
          <a:xfrm>
            <a:off x="4417620" y="1508166"/>
            <a:ext cx="68283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Often an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empty document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Sections B, F &amp; I have to be separately labelled. If it is not clear what is educational provision.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All sections must be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specific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detailed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quantified.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Lack of specificity – compromises legal enforceability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- how long or how often is “access to?” “Benefits from?”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Remember, the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redefinition of Special Educational needs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(Section 21(S)). This means waking day curriculums, behavioural management therapies, life skills e.g. travel training should be included in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 Section F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and DOES NOT require part funding from health or social care </a:t>
            </a: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(East Sussex County Council v TW [2016] UKUT 0528).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All provision in Section F has to be carried out.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3F2B900-2261-4685-80C8-6291D71E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 dirty="0"/>
          </a:p>
        </p:txBody>
      </p: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541945C-489F-40F2-A7B2-1E72EA8F8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300">
            <a:off x="1130461" y="2766949"/>
            <a:ext cx="2540973" cy="34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2E893C99-BA52-47BA-85C2-B70EB53DF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95" y="2980708"/>
            <a:ext cx="4450597" cy="3051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877872-656C-4B3D-86FC-1CFCC63BD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C6CCF8-D2D4-4B74-AD76-AE8541B54B1C}"/>
              </a:ext>
            </a:extLst>
          </p:cNvPr>
          <p:cNvSpPr/>
          <p:nvPr/>
        </p:nvSpPr>
        <p:spPr>
          <a:xfrm>
            <a:off x="1674421" y="856497"/>
            <a:ext cx="854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Why should Parents Appeal to the SEND Tribunal?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5F41C-423D-4C16-97F3-2ED1DB821AE9}"/>
              </a:ext>
            </a:extLst>
          </p:cNvPr>
          <p:cNvSpPr/>
          <p:nvPr/>
        </p:nvSpPr>
        <p:spPr>
          <a:xfrm>
            <a:off x="987951" y="1429735"/>
            <a:ext cx="9915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Appealing to the SEND Tribunal – levels the playing field and will give parents equality with Central Bedfordshire.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How do I Appeal?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– Download Appeal forms from the SEND Tribunal website, file together with your ‘Reasons for Appeal’. </a:t>
            </a:r>
          </a:p>
          <a:p>
            <a:pPr>
              <a:defRPr/>
            </a:pP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Where do parents Appeal?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– SENDT Darlington office</a:t>
            </a:r>
          </a:p>
          <a:p>
            <a:pPr>
              <a:defRPr/>
            </a:pP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The SEND Tribunal process is the same for all SEN appeals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Refusal to undertake an EHC Needs Assessment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Refusal to issue an EHC Plan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Failure to correctly transfer a Statement to an EHC Plan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EHC Plan content (sections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Notification of Cease to Maintain Statement or EHC Plan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29" y="5134855"/>
            <a:ext cx="1210176" cy="1330037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78487" y="2673888"/>
            <a:ext cx="6269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Thank you for listening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27800" y="3321588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www.senlegal.co.uk</a:t>
            </a:r>
            <a:endParaRPr lang="en-GB" altLang="en-US" sz="2000" i="1" dirty="0">
              <a:solidFill>
                <a:schemeClr val="accent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 descr="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85" y="5012329"/>
            <a:ext cx="24955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Facebook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00" y="5392679"/>
            <a:ext cx="245903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61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4788" y="806560"/>
            <a:ext cx="7521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Central Bedfordshire – facts, figures and trends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393" y="1532843"/>
            <a:ext cx="100559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number of children and young people aged 0-24 living in Central Bedfordshire is projected to rise by 4,650 by 2021 with increases across all age groups, except 15-19 and 20-24 year olds.</a:t>
            </a:r>
          </a:p>
          <a:p>
            <a:pPr algn="just">
              <a:defRPr/>
            </a:pPr>
            <a:endParaRPr lang="en-GB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58354" y="6173974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B91B2-8005-4467-8D72-F6D944C6E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89" y="2825505"/>
            <a:ext cx="6664421" cy="333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92F0-BED9-4946-BC49-5DF4EA325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756" y="1520825"/>
            <a:ext cx="9001812" cy="1478407"/>
          </a:xfrm>
        </p:spPr>
        <p:txBody>
          <a:bodyPr/>
          <a:lstStyle/>
          <a:p>
            <a:r>
              <a:rPr lang="en-GB" sz="2000" dirty="0"/>
              <a:t>In 2016, only 2.7% of pupils within all schools had a statement or EHC Plan = that equates to 1,129 children/young persons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                     A breakdown by special educational needs is as follows: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11AEF-DB03-4F4E-9D66-585685231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A341E1-8748-4C72-8421-C0F0141B2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71" y="2999232"/>
            <a:ext cx="5285693" cy="33672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E8809C-4469-4A55-B101-BDE1E28B98CE}"/>
              </a:ext>
            </a:extLst>
          </p:cNvPr>
          <p:cNvSpPr/>
          <p:nvPr/>
        </p:nvSpPr>
        <p:spPr>
          <a:xfrm>
            <a:off x="2374788" y="806560"/>
            <a:ext cx="7521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Central Bedfordshire – facts, figures and trends</a:t>
            </a:r>
          </a:p>
        </p:txBody>
      </p:sp>
    </p:spTree>
    <p:extLst>
      <p:ext uri="{BB962C8B-B14F-4D97-AF65-F5344CB8AC3E}">
        <p14:creationId xmlns:p14="http://schemas.microsoft.com/office/powerpoint/2010/main" val="420630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DBC425-6147-4E1D-A76A-0ECBF8EC1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6CCD0F-715A-4B6B-96BB-491C10AE4264}"/>
              </a:ext>
            </a:extLst>
          </p:cNvPr>
          <p:cNvSpPr/>
          <p:nvPr/>
        </p:nvSpPr>
        <p:spPr>
          <a:xfrm>
            <a:off x="1053541" y="856232"/>
            <a:ext cx="98716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A high number of pupils are going without the correct support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– Why?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25629-1E0E-4994-9BEB-71DE88628E76}"/>
              </a:ext>
            </a:extLst>
          </p:cNvPr>
          <p:cNvSpPr/>
          <p:nvPr/>
        </p:nvSpPr>
        <p:spPr>
          <a:xfrm>
            <a:off x="1096702" y="2032829"/>
            <a:ext cx="3752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Possible explanations?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CE200B-21E0-4E78-AB0D-59482479CE0A}"/>
              </a:ext>
            </a:extLst>
          </p:cNvPr>
          <p:cNvSpPr/>
          <p:nvPr/>
        </p:nvSpPr>
        <p:spPr>
          <a:xfrm>
            <a:off x="1086519" y="2432006"/>
            <a:ext cx="65456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LA Officers do not read the legislation – unlikely 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LA Officers seriously think that Local Authority policy overrides legislation - unlikely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Is it a budget issue? – Try it on and see if the parent will disappear? - perhaps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Parents misinformed/misadvised as to their legal rights - often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CA44D043-F725-4FEA-AD19-B0C6595CF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10" y="1932817"/>
            <a:ext cx="2473888" cy="360275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2A71C02-F74E-4616-B8CF-8B756B35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971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4743B-86C0-4595-8B4E-96FDF434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756" y="2719132"/>
            <a:ext cx="10000488" cy="355568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www.centralbedfordshire.gov.uk</a:t>
            </a:r>
            <a:r>
              <a:rPr lang="en-GB" dirty="0"/>
              <a:t> has helpful guidance under their Local Offer in relation to EHC Plans.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click on any number of problems you may be having  “</a:t>
            </a:r>
            <a:r>
              <a:rPr lang="en-GB" b="1" dirty="0"/>
              <a:t>I would like my child to have an EHC Needs Assessment</a:t>
            </a:r>
            <a:r>
              <a:rPr lang="en-GB" dirty="0"/>
              <a:t>” or “ </a:t>
            </a:r>
            <a:r>
              <a:rPr lang="en-GB" b="1" dirty="0"/>
              <a:t>My child does not currently have an EHC Plan</a:t>
            </a:r>
            <a:r>
              <a:rPr lang="en-GB" dirty="0"/>
              <a:t>” and ultimately you are referred to the “EHC Needs Assessment Pathway”.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CFE91-0224-404B-B71D-E2EF38D31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5A03CB-AC4D-4740-928A-91E4575FE58A}"/>
              </a:ext>
            </a:extLst>
          </p:cNvPr>
          <p:cNvSpPr/>
          <p:nvPr/>
        </p:nvSpPr>
        <p:spPr>
          <a:xfrm>
            <a:off x="3872890" y="856232"/>
            <a:ext cx="4184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Surprising? Perhaps not…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42A999F3-D62C-4D57-A03D-E3AB181BA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53">
            <a:off x="7942684" y="186391"/>
            <a:ext cx="1753663" cy="25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1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4743B-86C0-4595-8B4E-96FDF434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967" y="1816607"/>
            <a:ext cx="10000488" cy="388662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25 page document to guide/advise parents.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An EHC Needs Assessment Form which is 3 pages long with an ‘evidence checklist’ – unlawful.</a:t>
            </a:r>
          </a:p>
          <a:p>
            <a:endParaRPr lang="en-GB" dirty="0"/>
          </a:p>
          <a:p>
            <a:r>
              <a:rPr lang="en-GB" dirty="0"/>
              <a:t>SEND support plan attached as an </a:t>
            </a:r>
          </a:p>
          <a:p>
            <a:pPr marL="0" indent="0">
              <a:buNone/>
            </a:pPr>
            <a:r>
              <a:rPr lang="en-GB" dirty="0"/>
              <a:t>   appendix which could easily be </a:t>
            </a:r>
          </a:p>
          <a:p>
            <a:pPr marL="0" indent="0">
              <a:buNone/>
            </a:pPr>
            <a:r>
              <a:rPr lang="en-GB" dirty="0"/>
              <a:t>   confused with an EHC Plan.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CFE91-0224-404B-B71D-E2EF38D31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5A03CB-AC4D-4740-928A-91E4575FE58A}"/>
              </a:ext>
            </a:extLst>
          </p:cNvPr>
          <p:cNvSpPr/>
          <p:nvPr/>
        </p:nvSpPr>
        <p:spPr>
          <a:xfrm>
            <a:off x="3027312" y="856232"/>
            <a:ext cx="5875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EHC Needs Assessment Pathway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D3773-3183-4B4E-B656-D784E4E34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436">
            <a:off x="7051432" y="3322852"/>
            <a:ext cx="4608393" cy="33026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CFF144-04DB-4A79-B934-CD73F866856E}"/>
              </a:ext>
            </a:extLst>
          </p:cNvPr>
          <p:cNvSpPr/>
          <p:nvPr/>
        </p:nvSpPr>
        <p:spPr>
          <a:xfrm>
            <a:off x="8037966" y="4072019"/>
            <a:ext cx="23172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Law is clear as </a:t>
            </a:r>
          </a:p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to what the test is, </a:t>
            </a:r>
          </a:p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This cannot be </a:t>
            </a:r>
          </a:p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Overwritten by LA </a:t>
            </a:r>
          </a:p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113829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9948F0F9-CA4A-47F4-B9D4-395BF8C80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268225"/>
            <a:ext cx="3515239" cy="46869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BCC384-EB2C-4C89-96E7-005E49166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0051C1-62F0-42CA-BF48-9A14590467FA}"/>
              </a:ext>
            </a:extLst>
          </p:cNvPr>
          <p:cNvSpPr/>
          <p:nvPr/>
        </p:nvSpPr>
        <p:spPr>
          <a:xfrm>
            <a:off x="5136761" y="806560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Entitlement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B54C48-929F-4B2F-BAE2-4A1C3C55FA38}"/>
              </a:ext>
            </a:extLst>
          </p:cNvPr>
          <p:cNvSpPr/>
          <p:nvPr/>
        </p:nvSpPr>
        <p:spPr>
          <a:xfrm>
            <a:off x="2304220" y="1555463"/>
            <a:ext cx="7662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ea typeface="Tahoma" panose="020B0604030504040204" pitchFamily="34" charset="0"/>
                <a:cs typeface="Tahoma" panose="020B0604030504040204" pitchFamily="34" charset="0"/>
              </a:rPr>
              <a:t>There are two classes of children </a:t>
            </a:r>
          </a:p>
          <a:p>
            <a:pPr algn="ctr">
              <a:defRPr/>
            </a:pPr>
            <a:r>
              <a:rPr lang="en-GB" sz="2800" b="1" u="sng" dirty="0">
                <a:ea typeface="Tahoma" panose="020B0604030504040204" pitchFamily="34" charset="0"/>
                <a:cs typeface="Tahoma" panose="020B0604030504040204" pitchFamily="34" charset="0"/>
              </a:rPr>
              <a:t>those with an EHC Plan </a:t>
            </a:r>
            <a:r>
              <a:rPr lang="en-GB" sz="2800" b="1" dirty="0"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2800" b="1" u="sng" dirty="0">
                <a:ea typeface="Tahoma" panose="020B0604030504040204" pitchFamily="34" charset="0"/>
                <a:cs typeface="Tahoma" panose="020B0604030504040204" pitchFamily="34" charset="0"/>
              </a:rPr>
              <a:t>those without</a:t>
            </a:r>
            <a:r>
              <a:rPr lang="en-GB" sz="2800" b="1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66457D-5821-4048-B69A-8AFCEFC0902E}"/>
              </a:ext>
            </a:extLst>
          </p:cNvPr>
          <p:cNvSpPr/>
          <p:nvPr/>
        </p:nvSpPr>
        <p:spPr>
          <a:xfrm>
            <a:off x="2936994" y="3025494"/>
            <a:ext cx="7504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Any parent, young person or school can request an EHC Needs Assessment under section 36(1) of the Children and Families Act 2014.</a:t>
            </a:r>
          </a:p>
          <a:p>
            <a:pPr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S.19 is the Local Authority’s function to involve children/young people.</a:t>
            </a:r>
          </a:p>
          <a:p>
            <a:pPr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Does NOT have to be the school who requests this.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40C9E9D-705D-43FA-BCAF-4E2A3E46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973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B978A5-968A-4EDB-A631-ED4CF223D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74" y="3076515"/>
            <a:ext cx="4168496" cy="29874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68D53-AE1B-4DE0-96D9-DA3948657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90F0F9-E6DA-433C-B9D1-56285DC4A0CF}"/>
              </a:ext>
            </a:extLst>
          </p:cNvPr>
          <p:cNvSpPr/>
          <p:nvPr/>
        </p:nvSpPr>
        <p:spPr>
          <a:xfrm>
            <a:off x="3625213" y="808239"/>
            <a:ext cx="4437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EHC Needs Assessment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FD61B-7812-4F72-AD54-AE9CBC7D337C}"/>
              </a:ext>
            </a:extLst>
          </p:cNvPr>
          <p:cNvSpPr/>
          <p:nvPr/>
        </p:nvSpPr>
        <p:spPr>
          <a:xfrm>
            <a:off x="475013" y="1445299"/>
            <a:ext cx="112907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Application process does </a:t>
            </a:r>
            <a:r>
              <a:rPr lang="en-GB" sz="2000" u="sng" dirty="0"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have to be laborious. </a:t>
            </a:r>
          </a:p>
          <a:p>
            <a:pPr algn="just"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Section 36 does not require any particular form(s) or any particular evidence.</a:t>
            </a:r>
          </a:p>
          <a:p>
            <a:pPr algn="just"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One simple A4 page is still a valid application – too much information is sometimes detrimental.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4ABA15-5F7F-4306-BBAF-A3AE3D79B40D}"/>
              </a:ext>
            </a:extLst>
          </p:cNvPr>
          <p:cNvSpPr/>
          <p:nvPr/>
        </p:nvSpPr>
        <p:spPr>
          <a:xfrm rot="21195213">
            <a:off x="4285363" y="3528156"/>
            <a:ext cx="2317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There is no </a:t>
            </a:r>
          </a:p>
          <a:p>
            <a:pPr algn="ctr">
              <a:defRPr/>
            </a:pPr>
            <a:r>
              <a:rPr lang="en-GB" sz="2000" i="1" dirty="0">
                <a:ea typeface="Tahoma" panose="020B0604030504040204" pitchFamily="34" charset="0"/>
                <a:cs typeface="Tahoma" panose="020B0604030504040204" pitchFamily="34" charset="0"/>
              </a:rPr>
              <a:t>“if we can afford it”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clause anywhere in the Code of Practice, Legislation or Case Law.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893BC45-5C92-40B3-8188-2732B3F1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14476-E2AF-4675-9CEB-0C9C2ECB7580}"/>
              </a:ext>
            </a:extLst>
          </p:cNvPr>
          <p:cNvSpPr txBox="1"/>
          <p:nvPr/>
        </p:nvSpPr>
        <p:spPr>
          <a:xfrm>
            <a:off x="3290101" y="6103032"/>
            <a:ext cx="487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But this is different to what I have been told?</a:t>
            </a:r>
          </a:p>
        </p:txBody>
      </p:sp>
    </p:spTree>
    <p:extLst>
      <p:ext uri="{BB962C8B-B14F-4D97-AF65-F5344CB8AC3E}">
        <p14:creationId xmlns:p14="http://schemas.microsoft.com/office/powerpoint/2010/main" val="19215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1646</Words>
  <Application>Microsoft Office PowerPoint</Application>
  <PresentationFormat>Widescreen</PresentationFormat>
  <Paragraphs>182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McGoogan</dc:creator>
  <cp:lastModifiedBy>Kirsty Green</cp:lastModifiedBy>
  <cp:revision>119</cp:revision>
  <cp:lastPrinted>2017-06-15T13:40:16Z</cp:lastPrinted>
  <dcterms:created xsi:type="dcterms:W3CDTF">2017-04-25T10:00:34Z</dcterms:created>
  <dcterms:modified xsi:type="dcterms:W3CDTF">2019-11-05T15:42:49Z</dcterms:modified>
</cp:coreProperties>
</file>